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415" r:id="rId5"/>
    <p:sldId id="357" r:id="rId6"/>
    <p:sldId id="413" r:id="rId7"/>
    <p:sldId id="409" r:id="rId8"/>
    <p:sldId id="414" r:id="rId9"/>
    <p:sldId id="410" r:id="rId10"/>
    <p:sldId id="412" r:id="rId11"/>
    <p:sldId id="411" r:id="rId12"/>
    <p:sldId id="40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F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>
        <p:scale>
          <a:sx n="72" d="100"/>
          <a:sy n="72" d="100"/>
        </p:scale>
        <p:origin x="-456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_al__ma_Sayfas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AEA4-82FA-4F54-A19A-D9C7A54B8C1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FB72F7-279E-409B-8945-6CCD5D419F25}" type="pres">
      <dgm:prSet presAssocID="{8542AEA4-82FA-4F54-A19A-D9C7A54B8C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C18A40F3-59E7-4194-916E-9980BBA49ABD}" type="presOf" srcId="{8542AEA4-82FA-4F54-A19A-D9C7A54B8C13}" destId="{14FB72F7-279E-409B-8945-6CCD5D419F25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="" xmlns:a16="http://schemas.microsoft.com/office/drawing/2014/main" id="{C608E5FA-27E8-4A57-B333-56DFAA691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8102EA52-D8DE-4FA3-9658-0C2F82534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B872-2BC0-4961-9A57-7505320F0ABA}" type="datetime1">
              <a:rPr lang="tr-TR" smtClean="0"/>
              <a:pPr/>
              <a:t>25.5.2021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B0EBF4BF-2E61-470F-A636-AA4DF71D15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etwinningmersin@gmail.com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DE9A0A75-BB88-4F39-A53C-F296A0C6D3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710B-499E-4B43-B644-B06C7749BC0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82462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C5EB7-71D9-493B-82A6-D2E51C4A5C03}" type="datetime1">
              <a:rPr lang="tr-TR" smtClean="0"/>
              <a:pPr/>
              <a:t>25.5.2021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etwinningmersin@gmail.com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33EB-753F-4E5A-94D0-0032EF7DA6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504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7C10102-B5CC-49E6-A604-F4A72BC94DF5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3612-14D1-46E0-82D9-4D16246ABBF4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01-1415-47F3-842F-FA26671DF98A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42CB6F-4381-4BF7-B480-52647AC3236C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/>
              <a:t>etwinningmersin@gmail.com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9C3612-14D1-46E0-82D9-4D16246ABBF4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1D37-BE74-411D-8433-49641A26C195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04D6-95B0-4922-A464-DA68D6F33AB1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87FE15-05A6-41B4-8405-3CD7C03918F0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etwinningmersin@gmail.com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6ED6-C899-4181-ACE4-DB88230E1096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13AB68-2409-43B6-8C1B-EA267E9ADCCE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/>
              <a:t>etwinningmersin@gmail.com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EF9A9-42C9-4A03-9987-31632A93DF9C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etwinningmersin@gmail.com</a:t>
            </a: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9C3612-14D1-46E0-82D9-4D16246ABBF4}" type="datetime4">
              <a:rPr lang="tr-TR" smtClean="0"/>
              <a:pPr/>
              <a:t>25 Mayıs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etwinningmersin@gmail.com</a:t>
            </a: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D1A179-3E68-49EC-8310-604D2599894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7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jpeg"/><Relationship Id="rId5" Type="http://schemas.openxmlformats.org/officeDocument/2006/relationships/image" Target="../media/image10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jpeg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856274661618126/?ref=share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3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2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s://twitter.com/thinkgloballea1/status/1377893797099634688?s=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BA48F30-5067-4E07-9DCC-C89F4B7D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7" y="682152"/>
            <a:ext cx="11225468" cy="54937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77D34CB-4496-44FC-A2BA-5721DF4A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8" y="459938"/>
            <a:ext cx="1447503" cy="18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E2757867-6910-4A91-B505-993015F5166E}"/>
              </a:ext>
            </a:extLst>
          </p:cNvPr>
          <p:cNvSpPr/>
          <p:nvPr/>
        </p:nvSpPr>
        <p:spPr>
          <a:xfrm>
            <a:off x="1531610" y="2819088"/>
            <a:ext cx="9339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THINK GLOBAL LEARN DIGITAL</a:t>
            </a:r>
            <a:endParaRPr lang="tr-TR" sz="4000" b="1" dirty="0" smtClean="0"/>
          </a:p>
          <a:p>
            <a:pPr algn="ctr"/>
            <a:r>
              <a:rPr lang="tr-TR" sz="4000" b="1" dirty="0" smtClean="0"/>
              <a:t>(Küresel Düşün Dijital Öğren)</a:t>
            </a:r>
            <a:endParaRPr lang="tr-TR" sz="4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BC2D63E-CD4B-4537-AA4D-471F87BD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53" y="839655"/>
            <a:ext cx="1806653" cy="12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>
            <a:extLst>
              <a:ext uri="{FF2B5EF4-FFF2-40B4-BE49-F238E27FC236}">
                <a16:creationId xmlns="" xmlns:a16="http://schemas.microsoft.com/office/drawing/2014/main" id="{82BFAC7D-AA45-4BAF-A874-FDFA92C5DA20}"/>
              </a:ext>
            </a:extLst>
          </p:cNvPr>
          <p:cNvSpPr txBox="1"/>
          <p:nvPr/>
        </p:nvSpPr>
        <p:spPr>
          <a:xfrm>
            <a:off x="4621077" y="4279859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ÇİĞDEM GÖREN</a:t>
            </a:r>
            <a:endParaRPr lang="tr-TR" sz="2400" b="1" dirty="0"/>
          </a:p>
        </p:txBody>
      </p:sp>
      <p:sp>
        <p:nvSpPr>
          <p:cNvPr id="23" name="Slayt Numarası Yer Tutucusu 22">
            <a:extLst>
              <a:ext uri="{FF2B5EF4-FFF2-40B4-BE49-F238E27FC236}">
                <a16:creationId xmlns="" xmlns:a16="http://schemas.microsoft.com/office/drawing/2014/main" id="{52510124-2EDE-4620-98AD-0071F7F4CF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40A6C618-6BF3-4AA2-968B-B20B75F1621C}"/>
              </a:ext>
            </a:extLst>
          </p:cNvPr>
          <p:cNvSpPr txBox="1"/>
          <p:nvPr/>
        </p:nvSpPr>
        <p:spPr>
          <a:xfrm>
            <a:off x="4245975" y="4964271"/>
            <a:ext cx="370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İSA ÖNER ANADOLU LİSESİ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970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64218AA-9DDB-45A5-B55E-C74CA732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7" y="682152"/>
            <a:ext cx="11225468" cy="54937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E2757867-6910-4A91-B505-993015F5166E}"/>
              </a:ext>
            </a:extLst>
          </p:cNvPr>
          <p:cNvSpPr/>
          <p:nvPr/>
        </p:nvSpPr>
        <p:spPr>
          <a:xfrm>
            <a:off x="2549285" y="2321555"/>
            <a:ext cx="668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err="1" smtClean="0"/>
              <a:t>Think</a:t>
            </a:r>
            <a:r>
              <a:rPr lang="tr-TR" sz="3600" b="1" dirty="0" smtClean="0"/>
              <a:t> Global </a:t>
            </a:r>
            <a:r>
              <a:rPr lang="tr-TR" sz="3600" b="1" dirty="0" err="1" smtClean="0"/>
              <a:t>Learn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Digital</a:t>
            </a:r>
            <a:endParaRPr lang="tr-TR" sz="3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BC2D63E-CD4B-4537-AA4D-471F87BD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18" y="867508"/>
            <a:ext cx="1746740" cy="12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ayt Numarası Yer Tutucusu 22">
            <a:extLst>
              <a:ext uri="{FF2B5EF4-FFF2-40B4-BE49-F238E27FC236}">
                <a16:creationId xmlns="" xmlns:a16="http://schemas.microsoft.com/office/drawing/2014/main" id="{52510124-2EDE-4620-98AD-0071F7F4CF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D1A179-3E68-49EC-8310-604D2599894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BC6B49D9-4538-4766-AC4F-FBC66B4C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5" y="448215"/>
            <a:ext cx="1447503" cy="18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AL\Desktop\TEACHER ZELİHA\eTWINNING\af5ff1198_op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1637" y="3614906"/>
            <a:ext cx="2541741" cy="256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8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-8388"/>
            <a:ext cx="12203747" cy="518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chemeClr val="tx1"/>
                </a:solidFill>
              </a:rPr>
              <a:t> Proje Ekibi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09" y="6347872"/>
            <a:ext cx="662947" cy="510128"/>
          </a:xfrm>
          <a:prstGeom prst="rect">
            <a:avLst/>
          </a:prstGeom>
        </p:spPr>
      </p:pic>
      <p:graphicFrame>
        <p:nvGraphicFramePr>
          <p:cNvPr id="16" name="15 Diyagram"/>
          <p:cNvGraphicFramePr/>
          <p:nvPr/>
        </p:nvGraphicFramePr>
        <p:xfrm>
          <a:off x="1581063" y="7948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16 Resim" descr="proje ortaklarımız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082" y="622851"/>
            <a:ext cx="9157377" cy="5512905"/>
          </a:xfrm>
          <a:prstGeom prst="rect">
            <a:avLst/>
          </a:prstGeom>
        </p:spPr>
      </p:pic>
      <p:pic>
        <p:nvPicPr>
          <p:cNvPr id="15" name="14 Resim" descr="İlçe Mem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83069" y="6375908"/>
            <a:ext cx="436307" cy="4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-8388"/>
            <a:ext cx="12203747" cy="518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 Proje Özeti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85" y="6347872"/>
            <a:ext cx="662947" cy="510128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2463113" y="2281883"/>
            <a:ext cx="687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Projemiz 9 farklı lisede uygulanmaktadır. Proje kapsamında öğrenciler dijital araçlar yardımıyla kendi ders materyallerini (görseller, etkileşimli video ve içerikler) üretmektedirler.</a:t>
            </a:r>
          </a:p>
          <a:p>
            <a:endParaRPr lang="tr-TR" dirty="0"/>
          </a:p>
        </p:txBody>
      </p:sp>
      <p:pic>
        <p:nvPicPr>
          <p:cNvPr id="16" name="15 Resim" descr="IMG_E99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5219" y="4000500"/>
            <a:ext cx="2066183" cy="1727200"/>
          </a:xfrm>
          <a:prstGeom prst="rect">
            <a:avLst/>
          </a:prstGeom>
        </p:spPr>
      </p:pic>
      <p:pic>
        <p:nvPicPr>
          <p:cNvPr id="17" name="16 Resim" descr="IMG_E99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3327400"/>
            <a:ext cx="1879600" cy="1851592"/>
          </a:xfrm>
          <a:prstGeom prst="rect">
            <a:avLst/>
          </a:prstGeom>
        </p:spPr>
      </p:pic>
      <p:pic>
        <p:nvPicPr>
          <p:cNvPr id="22" name="21 Resim" descr="IMG_E991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1224" y="4019550"/>
            <a:ext cx="2074376" cy="2216150"/>
          </a:xfrm>
          <a:prstGeom prst="rect">
            <a:avLst/>
          </a:prstGeom>
        </p:spPr>
      </p:pic>
      <p:pic>
        <p:nvPicPr>
          <p:cNvPr id="23" name="22 Resim" descr="IMG_E991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143" y="1314450"/>
            <a:ext cx="1832456" cy="1517650"/>
          </a:xfrm>
          <a:prstGeom prst="rect">
            <a:avLst/>
          </a:prstGeom>
        </p:spPr>
      </p:pic>
      <p:pic>
        <p:nvPicPr>
          <p:cNvPr id="24" name="23 Resim" descr="IMG_E99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50419" y="539750"/>
            <a:ext cx="1999383" cy="1530350"/>
          </a:xfrm>
          <a:prstGeom prst="rect">
            <a:avLst/>
          </a:prstGeom>
        </p:spPr>
      </p:pic>
      <p:pic>
        <p:nvPicPr>
          <p:cNvPr id="25" name="24 Resim" descr="IMG_E99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0966" y="4445000"/>
            <a:ext cx="1937385" cy="1435100"/>
          </a:xfrm>
          <a:prstGeom prst="rect">
            <a:avLst/>
          </a:prstGeom>
        </p:spPr>
      </p:pic>
      <p:pic>
        <p:nvPicPr>
          <p:cNvPr id="26" name="25 Resim" descr="IMG_E991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7300" y="4660900"/>
            <a:ext cx="1619800" cy="1155700"/>
          </a:xfrm>
          <a:prstGeom prst="rect">
            <a:avLst/>
          </a:prstGeom>
        </p:spPr>
      </p:pic>
      <p:pic>
        <p:nvPicPr>
          <p:cNvPr id="27" name="26 Resim" descr="IMG_E991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8783" y="508000"/>
            <a:ext cx="1478116" cy="1676400"/>
          </a:xfrm>
          <a:prstGeom prst="rect">
            <a:avLst/>
          </a:prstGeom>
        </p:spPr>
      </p:pic>
      <p:pic>
        <p:nvPicPr>
          <p:cNvPr id="28" name="27 Resim" descr="IMG_E992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15375" y="958850"/>
            <a:ext cx="1679425" cy="1111250"/>
          </a:xfrm>
          <a:prstGeom prst="rect">
            <a:avLst/>
          </a:prstGeom>
        </p:spPr>
      </p:pic>
      <p:pic>
        <p:nvPicPr>
          <p:cNvPr id="29" name="28 Resim" descr="IMG_E992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7505" y="3302000"/>
            <a:ext cx="3440097" cy="952500"/>
          </a:xfrm>
          <a:prstGeom prst="rect">
            <a:avLst/>
          </a:prstGeom>
        </p:spPr>
      </p:pic>
      <p:pic>
        <p:nvPicPr>
          <p:cNvPr id="30" name="29 Resim" descr="5653bbbb-dc93-4b9e-a1af-82723402718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75296" y="1676400"/>
            <a:ext cx="2681755" cy="1054100"/>
          </a:xfrm>
          <a:prstGeom prst="rect">
            <a:avLst/>
          </a:prstGeom>
        </p:spPr>
      </p:pic>
      <p:pic>
        <p:nvPicPr>
          <p:cNvPr id="31" name="30 Resim" descr="İlçe Mem 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90701" y="6354508"/>
            <a:ext cx="455675" cy="5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="" xmlns:a16="http://schemas.microsoft.com/office/drawing/2014/main" id="{AB7044F9-110D-4A78-BCCF-8751E5779097}"/>
              </a:ext>
            </a:extLst>
          </p:cNvPr>
          <p:cNvGraphicFramePr/>
          <p:nvPr/>
        </p:nvGraphicFramePr>
        <p:xfrm>
          <a:off x="2197207" y="92400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4864"/>
            <a:ext cx="12203747" cy="518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 Proje Hedefleri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2" y="6347872"/>
            <a:ext cx="662947" cy="510128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2890110" y="1253973"/>
            <a:ext cx="5511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Küresel Düşün Dijital Öğren projesi, geleneksel yaklaşımın alışılmış kalıplarından sıyrılarak (Karma Öğrenme, </a:t>
            </a:r>
            <a:r>
              <a:rPr lang="tr-TR" dirty="0" err="1" smtClean="0"/>
              <a:t>hibrid</a:t>
            </a:r>
            <a:r>
              <a:rPr lang="tr-TR" dirty="0" smtClean="0"/>
              <a:t> öğrenme, karışık öğrenme olarak da bilinen) Harmanlanmış Öğrenme Modeline uygun; öğrenciler için zaman ve mekan sınırlarını aşarak öğrenme sürecini etkileşimci, işbirlikçi ve yaratıcı hale getirmeyi amaçlayan bir projedir.</a:t>
            </a:r>
            <a:endParaRPr lang="tr-TR" dirty="0"/>
          </a:p>
        </p:txBody>
      </p:sp>
      <p:pic>
        <p:nvPicPr>
          <p:cNvPr id="23" name="22 Resim" descr="proje afiş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9803" y="1028704"/>
            <a:ext cx="3282735" cy="4677665"/>
          </a:xfrm>
          <a:prstGeom prst="rect">
            <a:avLst/>
          </a:prstGeom>
        </p:spPr>
      </p:pic>
      <p:pic>
        <p:nvPicPr>
          <p:cNvPr id="24" name="23 Resim" descr="İlçe Mem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3069" y="6375908"/>
            <a:ext cx="436307" cy="482092"/>
          </a:xfrm>
          <a:prstGeom prst="rect">
            <a:avLst/>
          </a:prstGeom>
        </p:spPr>
      </p:pic>
      <p:pic>
        <p:nvPicPr>
          <p:cNvPr id="25" name="24 Resim" descr="photovisi-downlo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8800"/>
            <a:ext cx="2623813" cy="1968500"/>
          </a:xfrm>
          <a:prstGeom prst="rect">
            <a:avLst/>
          </a:prstGeom>
        </p:spPr>
      </p:pic>
      <p:pic>
        <p:nvPicPr>
          <p:cNvPr id="1026" name="Picture 2" descr="F:\e twinning\Pastetogr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906354"/>
            <a:ext cx="2997200" cy="2329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03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="" xmlns:a16="http://schemas.microsoft.com/office/drawing/2014/main" id="{AB7044F9-110D-4A78-BCCF-8751E5779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136252"/>
              </p:ext>
            </p:extLst>
          </p:nvPr>
        </p:nvGraphicFramePr>
        <p:xfrm>
          <a:off x="2197047" y="58365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-8388"/>
            <a:ext cx="12203747" cy="518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 Çalışma Süreci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2" y="6347872"/>
            <a:ext cx="662947" cy="510128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307560" y="694844"/>
            <a:ext cx="9104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Projemiz Şubat ayında başlamıştır.</a:t>
            </a:r>
          </a:p>
          <a:p>
            <a:r>
              <a:rPr lang="tr-TR" dirty="0" smtClean="0"/>
              <a:t>Proje öğretmenlerimiz ve öğrencilerimiz Şubat ayından sonra belirlenen Web 2.0 aracı ile dersin konusuna göre içerik ürettiler.</a:t>
            </a:r>
          </a:p>
          <a:p>
            <a:r>
              <a:rPr lang="tr-TR" dirty="0" smtClean="0"/>
              <a:t>Projemizin başında tüm ortak okulların katılımıyla bir ön anket düzenlenmiştir.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Şubat: İlçe, Okul, Öğretmen ve Öğrenci tanıtımlarının yapılması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Mart: Öğrencilerimiz tarafından Proje Logosu ve Proje Posteri hazırlanması, Öğrencilerimizle </a:t>
            </a:r>
            <a:r>
              <a:rPr lang="tr-TR" dirty="0" smtClean="0"/>
              <a:t>Çevrimiçi </a:t>
            </a:r>
            <a:r>
              <a:rPr lang="tr-TR" dirty="0" smtClean="0"/>
              <a:t>toplantı ve </a:t>
            </a:r>
            <a:r>
              <a:rPr lang="tr-TR" dirty="0" smtClean="0"/>
              <a:t>Web </a:t>
            </a:r>
            <a:r>
              <a:rPr lang="tr-TR" dirty="0" smtClean="0"/>
              <a:t>0.2 araçlarının tanıtımı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Nisan: Öğrencilerimizin çeşitli </a:t>
            </a:r>
            <a:r>
              <a:rPr lang="tr-TR" dirty="0" smtClean="0"/>
              <a:t>çevrimiçi </a:t>
            </a:r>
            <a:r>
              <a:rPr lang="tr-TR" dirty="0" smtClean="0"/>
              <a:t>ve </a:t>
            </a:r>
            <a:r>
              <a:rPr lang="tr-TR" dirty="0" smtClean="0"/>
              <a:t>çevrimdışı </a:t>
            </a:r>
            <a:r>
              <a:rPr lang="tr-TR" dirty="0" smtClean="0"/>
              <a:t>araçları kullanarak karma takımlar halinde içerik üretmeleri-  Ortak Ürün, Yaygınlaştırma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Mayıs:Son Anket -  Değerlendirme ve kapanış</a:t>
            </a:r>
            <a:endParaRPr lang="tr-TR" dirty="0"/>
          </a:p>
        </p:txBody>
      </p:sp>
      <p:pic>
        <p:nvPicPr>
          <p:cNvPr id="17" name="16 Resim" descr="ğj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037" y="3723861"/>
            <a:ext cx="4899293" cy="2521195"/>
          </a:xfrm>
          <a:prstGeom prst="rect">
            <a:avLst/>
          </a:prstGeom>
        </p:spPr>
      </p:pic>
      <p:pic>
        <p:nvPicPr>
          <p:cNvPr id="18" name="17 Resim" descr="ho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2591" y="3723861"/>
            <a:ext cx="4970675" cy="2559549"/>
          </a:xfrm>
          <a:prstGeom prst="rect">
            <a:avLst/>
          </a:prstGeom>
        </p:spPr>
      </p:pic>
      <p:pic>
        <p:nvPicPr>
          <p:cNvPr id="22" name="21 Resim" descr="İlçe Mem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83069" y="6375908"/>
            <a:ext cx="436307" cy="4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="" xmlns:a16="http://schemas.microsoft.com/office/drawing/2014/main" id="{AB7044F9-110D-4A78-BCCF-8751E5779097}"/>
              </a:ext>
            </a:extLst>
          </p:cNvPr>
          <p:cNvGraphicFramePr/>
          <p:nvPr/>
        </p:nvGraphicFramePr>
        <p:xfrm>
          <a:off x="2197207" y="92400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-8388"/>
            <a:ext cx="12203747" cy="518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tx1"/>
                </a:solidFill>
              </a:rPr>
              <a:t> Proje Sonuçları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2" y="6347872"/>
            <a:ext cx="662947" cy="510128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42366" y="1161181"/>
            <a:ext cx="10626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Öğretmenler ve öğrenciler arasındaki iletişimi ve işbirliğini güçlendirmek</a:t>
            </a:r>
          </a:p>
          <a:p>
            <a:r>
              <a:rPr lang="tr-TR" dirty="0" smtClean="0"/>
              <a:t>* Derslerimizde teknoloji kullanımını yaygınlaştırmak</a:t>
            </a:r>
          </a:p>
          <a:p>
            <a:r>
              <a:rPr lang="tr-TR" dirty="0" smtClean="0"/>
              <a:t>* Daha fazla öğretmen ve öğrencinin </a:t>
            </a:r>
            <a:r>
              <a:rPr lang="tr-TR" dirty="0" smtClean="0"/>
              <a:t>Web </a:t>
            </a:r>
            <a:r>
              <a:rPr lang="tr-TR" dirty="0" smtClean="0"/>
              <a:t>2.0 araçlarının ve </a:t>
            </a:r>
            <a:r>
              <a:rPr lang="tr-TR" dirty="0" err="1" smtClean="0"/>
              <a:t>eTwinning'in</a:t>
            </a:r>
            <a:r>
              <a:rPr lang="tr-TR" dirty="0" smtClean="0"/>
              <a:t> kullanımı hakkında bilgi sahibi olmasını sağlamak</a:t>
            </a:r>
          </a:p>
          <a:p>
            <a:r>
              <a:rPr lang="tr-TR" dirty="0" smtClean="0"/>
              <a:t>* Derslerimiz daha eğlenceli olmasını sağlamak</a:t>
            </a:r>
          </a:p>
          <a:p>
            <a:r>
              <a:rPr lang="tr-TR" dirty="0" smtClean="0"/>
              <a:t>* Yaratıcı ve demokratik eğitim vermek</a:t>
            </a:r>
          </a:p>
          <a:p>
            <a:r>
              <a:rPr lang="tr-TR" dirty="0" smtClean="0"/>
              <a:t>* Öğrenci ve öğretmenlerin interneti daha güvenli kullanabilmelerini sağlamak</a:t>
            </a:r>
          </a:p>
          <a:p>
            <a:r>
              <a:rPr lang="tr-TR" dirty="0" smtClean="0"/>
              <a:t>*Öğrencilerin işbirliği içinde çalışmalarını sağlamak</a:t>
            </a:r>
          </a:p>
          <a:p>
            <a:r>
              <a:rPr lang="tr-TR" dirty="0" smtClean="0"/>
              <a:t>* İngilizceyi öğrencilerin günlük yaşamlarına entegre etmek</a:t>
            </a:r>
            <a:endParaRPr lang="tr-TR" dirty="0"/>
          </a:p>
        </p:txBody>
      </p:sp>
      <p:pic>
        <p:nvPicPr>
          <p:cNvPr id="17" name="16 Resim" descr="uı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14683">
            <a:off x="6781755" y="3276560"/>
            <a:ext cx="5156887" cy="2697243"/>
          </a:xfrm>
          <a:prstGeom prst="rect">
            <a:avLst/>
          </a:prstGeom>
        </p:spPr>
      </p:pic>
      <p:pic>
        <p:nvPicPr>
          <p:cNvPr id="15" name="14 Resim" descr="İlçe Mem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3069" y="6375908"/>
            <a:ext cx="436307" cy="4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0920" y="-292183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7" name="Grafik 6">
            <a:extLst>
              <a:ext uri="{FF2B5EF4-FFF2-40B4-BE49-F238E27FC236}">
                <a16:creationId xmlns="" xmlns:a16="http://schemas.microsoft.com/office/drawing/2014/main" id="{AB7044F9-110D-4A78-BCCF-8751E5779097}"/>
              </a:ext>
            </a:extLst>
          </p:cNvPr>
          <p:cNvGraphicFramePr/>
          <p:nvPr/>
        </p:nvGraphicFramePr>
        <p:xfrm>
          <a:off x="2146407" y="9113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6CE52E48-2A19-4E1D-85BA-7328C35E84E9}"/>
              </a:ext>
            </a:extLst>
          </p:cNvPr>
          <p:cNvSpPr/>
          <p:nvPr/>
        </p:nvSpPr>
        <p:spPr>
          <a:xfrm>
            <a:off x="9759197" y="5146649"/>
            <a:ext cx="2432807" cy="171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ilgi Yer Tutucusu 10">
            <a:extLst>
              <a:ext uri="{FF2B5EF4-FFF2-40B4-BE49-F238E27FC236}">
                <a16:creationId xmlns="" xmlns:a16="http://schemas.microsoft.com/office/drawing/2014/main" id="{B74FA79B-FD2E-4513-9A14-21C3EC1E737E}"/>
              </a:ext>
            </a:extLst>
          </p:cNvPr>
          <p:cNvSpPr txBox="1">
            <a:spLocks/>
          </p:cNvSpPr>
          <p:nvPr/>
        </p:nvSpPr>
        <p:spPr>
          <a:xfrm>
            <a:off x="3920801" y="64577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4FA3C5E1-6945-43A6-99A5-BBF86EE2D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980" r="25396" b="5122"/>
          <a:stretch/>
        </p:blipFill>
        <p:spPr>
          <a:xfrm>
            <a:off x="37357" y="6322438"/>
            <a:ext cx="540407" cy="5491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1E7A7687-8A74-49C6-B86B-E977278B8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6" b="23776"/>
          <a:stretch/>
        </p:blipFill>
        <p:spPr>
          <a:xfrm>
            <a:off x="10577459" y="6375453"/>
            <a:ext cx="1577189" cy="44315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4388FD7-F2F9-46B7-9745-7CA9D06CE42B}"/>
              </a:ext>
            </a:extLst>
          </p:cNvPr>
          <p:cNvSpPr/>
          <p:nvPr/>
        </p:nvSpPr>
        <p:spPr>
          <a:xfrm>
            <a:off x="1" y="-8388"/>
            <a:ext cx="12203747" cy="518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Proje Sosyal Medya Hesapları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1A33F122-8C94-417F-A643-CE882828D12D}"/>
              </a:ext>
            </a:extLst>
          </p:cNvPr>
          <p:cNvSpPr/>
          <p:nvPr/>
        </p:nvSpPr>
        <p:spPr>
          <a:xfrm>
            <a:off x="11747" y="6299584"/>
            <a:ext cx="12192000" cy="482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 descr="metin içeren bir resim&#10;&#10;Açıklama otomatik olarak oluşturuldu">
            <a:extLst>
              <a:ext uri="{FF2B5EF4-FFF2-40B4-BE49-F238E27FC236}">
                <a16:creationId xmlns="" xmlns:a16="http://schemas.microsoft.com/office/drawing/2014/main" id="{57765CFA-52FB-40E5-9513-AD79AAE65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30" y="1"/>
            <a:ext cx="1724895" cy="51798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="" xmlns:a16="http://schemas.microsoft.com/office/drawing/2014/main" id="{18C81249-3978-4F73-A9C1-347615839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" y="6333805"/>
            <a:ext cx="516875" cy="50883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1B73781D-8720-4BA6-BA8D-2D2BBA142E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33" y="6347872"/>
            <a:ext cx="662947" cy="510128"/>
          </a:xfrm>
          <a:prstGeom prst="rect">
            <a:avLst/>
          </a:prstGeom>
        </p:spPr>
      </p:pic>
      <p:sp>
        <p:nvSpPr>
          <p:cNvPr id="16" name="15 Dikdörtgen"/>
          <p:cNvSpPr/>
          <p:nvPr/>
        </p:nvSpPr>
        <p:spPr>
          <a:xfrm>
            <a:off x="469900" y="16132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account: </a:t>
            </a:r>
            <a:r>
              <a:rPr lang="en-US" dirty="0" smtClean="0">
                <a:hlinkClick r:id="rId8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hlinkClick r:id="rId8"/>
              </a:rPr>
              <a:t>www.facebo</a:t>
            </a:r>
            <a:r>
              <a:rPr lang="en-US" dirty="0" smtClean="0">
                <a:hlinkClick r:id="rId8"/>
              </a:rPr>
              <a:t>ok.com/groups/856274661618126/?ref=share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twitter </a:t>
            </a:r>
            <a:r>
              <a:rPr lang="en-US" dirty="0" err="1" smtClean="0"/>
              <a:t>account:</a:t>
            </a:r>
            <a:r>
              <a:rPr lang="en-US" dirty="0" err="1" smtClean="0">
                <a:hlinkClick r:id="rId9"/>
              </a:rPr>
              <a:t>https</a:t>
            </a:r>
            <a:r>
              <a:rPr lang="en-US" dirty="0" smtClean="0">
                <a:hlinkClick r:id="rId9"/>
              </a:rPr>
              <a:t>://</a:t>
            </a:r>
            <a:r>
              <a:rPr lang="en-US" dirty="0" err="1" smtClean="0">
                <a:hlinkClick r:id="rId9"/>
              </a:rPr>
              <a:t>twitter.com</a:t>
            </a:r>
            <a:r>
              <a:rPr lang="en-US" dirty="0" smtClean="0">
                <a:hlinkClick r:id="rId9"/>
              </a:rPr>
              <a:t>/thinkgloballea1/status/1377893797099634688?s=21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Blogspot</a:t>
            </a:r>
            <a:endParaRPr lang="tr-TR" dirty="0" smtClean="0"/>
          </a:p>
          <a:p>
            <a:r>
              <a:rPr lang="tr-TR" dirty="0" err="1" smtClean="0"/>
              <a:t>account</a:t>
            </a:r>
            <a:r>
              <a:rPr lang="tr-TR" dirty="0" smtClean="0">
                <a:solidFill>
                  <a:schemeClr val="accent1"/>
                </a:solidFill>
              </a:rPr>
              <a:t>: </a:t>
            </a:r>
            <a:r>
              <a:rPr lang="tr-TR" u="sng" dirty="0" smtClean="0">
                <a:solidFill>
                  <a:schemeClr val="accent1"/>
                </a:solidFill>
              </a:rPr>
              <a:t>https://thinkgloballearndigital.blogspot.com/?m=1</a:t>
            </a:r>
          </a:p>
        </p:txBody>
      </p:sp>
      <p:pic>
        <p:nvPicPr>
          <p:cNvPr id="15" name="14 Resim" descr="İlçe Mem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83069" y="6375908"/>
            <a:ext cx="436307" cy="482092"/>
          </a:xfrm>
          <a:prstGeom prst="rect">
            <a:avLst/>
          </a:prstGeom>
        </p:spPr>
      </p:pic>
      <p:pic>
        <p:nvPicPr>
          <p:cNvPr id="17" name="16 Resim" descr="d79f4b29-096f-44a9-a857-d240807e842c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1202" y="687213"/>
            <a:ext cx="1966913" cy="3496735"/>
          </a:xfrm>
          <a:prstGeom prst="rect">
            <a:avLst/>
          </a:prstGeom>
        </p:spPr>
      </p:pic>
      <p:pic>
        <p:nvPicPr>
          <p:cNvPr id="18" name="17 Resim" descr="351d152a-caab-4d92-a16c-68ac7a6c486c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2" y="889000"/>
            <a:ext cx="2106612" cy="3745088"/>
          </a:xfrm>
          <a:prstGeom prst="rect">
            <a:avLst/>
          </a:prstGeom>
        </p:spPr>
      </p:pic>
      <p:pic>
        <p:nvPicPr>
          <p:cNvPr id="22" name="21 Resim" descr="e8c780ce-d87e-4f98-be01-dc4aaf8d0a4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3102" y="3009901"/>
            <a:ext cx="1751012" cy="31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0ECF62F9-B10A-46D7-98E2-F4BF46F3223B}"/>
              </a:ext>
            </a:extLst>
          </p:cNvPr>
          <p:cNvSpPr/>
          <p:nvPr/>
        </p:nvSpPr>
        <p:spPr>
          <a:xfrm>
            <a:off x="411724" y="411099"/>
            <a:ext cx="11434193" cy="594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hape 531">
            <a:extLst>
              <a:ext uri="{FF2B5EF4-FFF2-40B4-BE49-F238E27FC236}">
                <a16:creationId xmlns="" xmlns:a16="http://schemas.microsoft.com/office/drawing/2014/main" id="{E7D790E2-2D0A-4357-9B3B-52A125D1F775}"/>
              </a:ext>
            </a:extLst>
          </p:cNvPr>
          <p:cNvSpPr txBox="1">
            <a:spLocks/>
          </p:cNvSpPr>
          <p:nvPr/>
        </p:nvSpPr>
        <p:spPr bwMode="auto">
          <a:xfrm>
            <a:off x="3267194" y="2891552"/>
            <a:ext cx="5192407" cy="88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30871"/>
              </a:buClr>
              <a:buSzPct val="25000"/>
              <a:buFont typeface="Arial" pitchFamily="34" charset="0"/>
              <a:buNone/>
            </a:pPr>
            <a:r>
              <a:rPr lang="tr-TR" altLang="tr-TR" sz="7200" b="1" i="1" dirty="0">
                <a:solidFill>
                  <a:srgbClr val="FF0000"/>
                </a:solidFill>
                <a:latin typeface="Times New Roman" pitchFamily="18" charset="0"/>
                <a:ea typeface="Libre Baskerville"/>
                <a:cs typeface="Times New Roman" pitchFamily="18" charset="0"/>
                <a:sym typeface="Libre Baskerville"/>
              </a:rPr>
              <a:t>Teşekkürler</a:t>
            </a:r>
          </a:p>
        </p:txBody>
      </p:sp>
      <p:pic>
        <p:nvPicPr>
          <p:cNvPr id="12" name="Shape 535">
            <a:extLst>
              <a:ext uri="{FF2B5EF4-FFF2-40B4-BE49-F238E27FC236}">
                <a16:creationId xmlns="" xmlns:a16="http://schemas.microsoft.com/office/drawing/2014/main" id="{1A11CD50-89AF-4BF1-81DA-390126E958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34" y="4401596"/>
            <a:ext cx="518864" cy="5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lt Bilgi Yer Tutucusu 10">
            <a:extLst>
              <a:ext uri="{FF2B5EF4-FFF2-40B4-BE49-F238E27FC236}">
                <a16:creationId xmlns="" xmlns:a16="http://schemas.microsoft.com/office/drawing/2014/main" id="{A0F5AE89-8172-49B3-A83A-D6722051AC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44801" y="4483593"/>
            <a:ext cx="4114800" cy="365125"/>
          </a:xfrm>
        </p:spPr>
        <p:txBody>
          <a:bodyPr/>
          <a:lstStyle/>
          <a:p>
            <a:r>
              <a:rPr lang="tr-T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etwinningmersin@gmail.com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E5500BA6-2C22-41FC-A9F9-230680C1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7" y="550763"/>
            <a:ext cx="1662228" cy="11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sim 28">
            <a:extLst>
              <a:ext uri="{FF2B5EF4-FFF2-40B4-BE49-F238E27FC236}">
                <a16:creationId xmlns="" xmlns:a16="http://schemas.microsoft.com/office/drawing/2014/main" id="{AA1D4445-F8A4-4817-AB19-781560897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43" y="1119947"/>
            <a:ext cx="2288907" cy="17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79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7F03F7B78474995418C05973C1015" ma:contentTypeVersion="2" ma:contentTypeDescription="Create a new document." ma:contentTypeScope="" ma:versionID="d08d691fef9272c728e45970fe5557df">
  <xsd:schema xmlns:xsd="http://www.w3.org/2001/XMLSchema" xmlns:xs="http://www.w3.org/2001/XMLSchema" xmlns:p="http://schemas.microsoft.com/office/2006/metadata/properties" xmlns:ns3="4b982d1a-6d69-4c9b-8717-362c5449a805" targetNamespace="http://schemas.microsoft.com/office/2006/metadata/properties" ma:root="true" ma:fieldsID="0d94c630980b2082a02e241b1217dee1" ns3:_="">
    <xsd:import namespace="4b982d1a-6d69-4c9b-8717-362c5449a8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82d1a-6d69-4c9b-8717-362c5449a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0C8AD-2561-43FE-AE77-2D5E064D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82d1a-6d69-4c9b-8717-362c5449a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E01CF-FE9E-4851-AFDA-666D1EEF9512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b982d1a-6d69-4c9b-8717-362c5449a80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3C1F7D-3996-48C0-B159-89F666453F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1289</TotalTime>
  <Words>279</Words>
  <Application>Microsoft Office PowerPoint</Application>
  <PresentationFormat>Özel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Bircan Keles</dc:creator>
  <cp:lastModifiedBy>sony</cp:lastModifiedBy>
  <cp:revision>110</cp:revision>
  <dcterms:created xsi:type="dcterms:W3CDTF">2020-11-21T21:16:43Z</dcterms:created>
  <dcterms:modified xsi:type="dcterms:W3CDTF">2021-05-25T17:56:15Z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0x010100A497F03F7B78474995418C05973C1015</vt:lpwstr>
  </property>
</Properties>
</file>